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4"/>
  </p:sldMasterIdLst>
  <p:notesMasterIdLst>
    <p:notesMasterId r:id="rId35"/>
  </p:notesMasterIdLst>
  <p:sldIdLst>
    <p:sldId id="346" r:id="rId5"/>
    <p:sldId id="379" r:id="rId6"/>
    <p:sldId id="380" r:id="rId7"/>
    <p:sldId id="354" r:id="rId8"/>
    <p:sldId id="347" r:id="rId9"/>
    <p:sldId id="349" r:id="rId10"/>
    <p:sldId id="351" r:id="rId11"/>
    <p:sldId id="364" r:id="rId12"/>
    <p:sldId id="365" r:id="rId13"/>
    <p:sldId id="352" r:id="rId14"/>
    <p:sldId id="362" r:id="rId15"/>
    <p:sldId id="366" r:id="rId16"/>
    <p:sldId id="367" r:id="rId17"/>
    <p:sldId id="371" r:id="rId18"/>
    <p:sldId id="369" r:id="rId19"/>
    <p:sldId id="370" r:id="rId20"/>
    <p:sldId id="374" r:id="rId21"/>
    <p:sldId id="375" r:id="rId22"/>
    <p:sldId id="376" r:id="rId23"/>
    <p:sldId id="378" r:id="rId24"/>
    <p:sldId id="377" r:id="rId25"/>
    <p:sldId id="372" r:id="rId26"/>
    <p:sldId id="373" r:id="rId27"/>
    <p:sldId id="363" r:id="rId28"/>
    <p:sldId id="353" r:id="rId29"/>
    <p:sldId id="358" r:id="rId30"/>
    <p:sldId id="359" r:id="rId31"/>
    <p:sldId id="360" r:id="rId32"/>
    <p:sldId id="361" r:id="rId33"/>
    <p:sldId id="35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0EB"/>
    <a:srgbClr val="E8E8E8"/>
    <a:srgbClr val="FCFCFA"/>
    <a:srgbClr val="E9E9E3"/>
    <a:srgbClr val="ECA966"/>
    <a:srgbClr val="468FB4"/>
    <a:srgbClr val="CBCBCB"/>
    <a:srgbClr val="D1D1D1"/>
    <a:srgbClr val="90BDD4"/>
    <a:srgbClr val="D0D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52" autoAdjust="0"/>
    <p:restoredTop sz="94660" autoAdjust="0"/>
  </p:normalViewPr>
  <p:slideViewPr>
    <p:cSldViewPr snapToGrid="0" snapToObjects="1">
      <p:cViewPr varScale="1">
        <p:scale>
          <a:sx n="105" d="100"/>
          <a:sy n="105" d="100"/>
        </p:scale>
        <p:origin x="-112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31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8A837-6753-4E62-AFEF-E916A64BDEEB}" type="datetimeFigureOut">
              <a:rPr lang="en-US" smtClean="0"/>
              <a:t>21/10/2016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3E03-5698-4F6F-9D8E-C9F85663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63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vimeo.com/user8102596/review/79725655/d84ee60ee0" TargetMode="External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hyperlink" Target="http://vimeo.com/user8102596/review/79725655/d84ee60ee0" TargetMode="External"/><Relationship Id="rId6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5.png"/><Relationship Id="rId5" Type="http://schemas.openxmlformats.org/officeDocument/2006/relationships/hyperlink" Target="http://vimeo.com/user8102596/review/79725655/d84ee60ee0" TargetMode="External"/><Relationship Id="rId6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.png"/><Relationship Id="rId5" Type="http://schemas.openxmlformats.org/officeDocument/2006/relationships/hyperlink" Target="http://vimeo.com/user8102596/review/79725655/d84ee60ee0" TargetMode="External"/><Relationship Id="rId6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53"/>
          <a:stretch/>
        </p:blipFill>
        <p:spPr bwMode="auto">
          <a:xfrm>
            <a:off x="-19050" y="498635"/>
            <a:ext cx="12201525" cy="595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Nicole\Desktop\nmc\freelance\Viewpoint\[History]\Picture6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6"/>
          <a:stretch/>
        </p:blipFill>
        <p:spPr bwMode="auto">
          <a:xfrm>
            <a:off x="0" y="0"/>
            <a:ext cx="949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42" y="2990612"/>
            <a:ext cx="4934358" cy="1886188"/>
          </a:xfrm>
        </p:spPr>
        <p:txBody>
          <a:bodyPr anchor="t">
            <a:noAutofit/>
          </a:bodyPr>
          <a:lstStyle>
            <a:lvl1pPr algn="ctr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40762" y="638492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AD7B85F4-DF67-488C-9BBC-D841F5CB3E66}" type="datetimeFigureOut">
              <a:rPr lang="en-US" smtClean="0"/>
              <a:pPr/>
              <a:t>21/10/2016</a:t>
            </a:fld>
            <a:endParaRPr lang="en-US"/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>
            <a:duotone>
              <a:prstClr val="black"/>
              <a:srgbClr val="FFFFF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0088" y="1901599"/>
            <a:ext cx="3484866" cy="765572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49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944" b="1"/>
          <a:stretch/>
        </p:blipFill>
        <p:spPr bwMode="auto">
          <a:xfrm>
            <a:off x="453902" y="875981"/>
            <a:ext cx="11288153" cy="49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13267" y="-1"/>
            <a:ext cx="10972800" cy="875981"/>
          </a:xfrm>
        </p:spPr>
        <p:txBody>
          <a:bodyPr anchor="ctr">
            <a:normAutofit/>
          </a:bodyPr>
          <a:lstStyle>
            <a:lvl1pPr marL="0" indent="0">
              <a:buNone/>
              <a:defRPr sz="3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1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8105" y="6021081"/>
            <a:ext cx="11361512" cy="274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pic>
        <p:nvPicPr>
          <p:cNvPr id="9" name="Picture 3" descr="C:\Users\Nicole\Desktop\nmc\freelance\Viewpoint\[Graphics]\Viewpoint-logo-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296" y="6266128"/>
            <a:ext cx="1638081" cy="3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494824" y="6212359"/>
            <a:ext cx="9188544" cy="504888"/>
            <a:chOff x="385762" y="6127639"/>
            <a:chExt cx="9680577" cy="531924"/>
          </a:xfrm>
        </p:grpSpPr>
        <p:pic>
          <p:nvPicPr>
            <p:cNvPr id="11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875" y="6127639"/>
              <a:ext cx="4208464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50"/>
            <a:stretch/>
          </p:blipFill>
          <p:spPr bwMode="auto">
            <a:xfrm>
              <a:off x="1814512" y="6127639"/>
              <a:ext cx="4033838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64" r="4377"/>
            <a:stretch/>
          </p:blipFill>
          <p:spPr bwMode="auto">
            <a:xfrm>
              <a:off x="531019" y="6127639"/>
              <a:ext cx="1269206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80" t="32253" r="34631"/>
            <a:stretch/>
          </p:blipFill>
          <p:spPr bwMode="auto">
            <a:xfrm>
              <a:off x="385762" y="6367463"/>
              <a:ext cx="141287" cy="289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643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85371" y="3501987"/>
            <a:ext cx="9942285" cy="1465245"/>
          </a:xfrm>
        </p:spPr>
        <p:txBody>
          <a:bodyPr>
            <a:normAutofit/>
          </a:bodyPr>
          <a:lstStyle>
            <a:lvl1pPr marL="0" indent="0" algn="l">
              <a:buNone/>
              <a:defRPr sz="4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5371" y="1963755"/>
            <a:ext cx="9942285" cy="1465245"/>
          </a:xfrm>
        </p:spPr>
        <p:txBody>
          <a:bodyPr anchor="b">
            <a:normAutofit/>
          </a:bodyPr>
          <a:lstStyle>
            <a:lvl1pPr marL="0" indent="0" algn="l">
              <a:buNone/>
              <a:defRPr sz="2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 descr="C:\Users\Nicole\Desktop\nmc\freelance\Viewpoint\[Graphics]\Viewpoint-logo-blue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296" y="6266128"/>
            <a:ext cx="1638081" cy="3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88105" y="6021081"/>
            <a:ext cx="11361512" cy="274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pic>
        <p:nvPicPr>
          <p:cNvPr id="7" name="Picture 3" descr="C:\Users\Nicole\Desktop\nmc\freelance\Viewpoint\[Graphics]\Viewpoint-logo-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296" y="6266128"/>
            <a:ext cx="1638081" cy="3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494824" y="6212359"/>
            <a:ext cx="9188544" cy="504888"/>
            <a:chOff x="385762" y="6127639"/>
            <a:chExt cx="9680577" cy="531924"/>
          </a:xfrm>
        </p:grpSpPr>
        <p:pic>
          <p:nvPicPr>
            <p:cNvPr id="10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875" y="6127639"/>
              <a:ext cx="4208464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50"/>
            <a:stretch/>
          </p:blipFill>
          <p:spPr bwMode="auto">
            <a:xfrm>
              <a:off x="1814512" y="6127639"/>
              <a:ext cx="4033838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64" r="4377"/>
            <a:stretch/>
          </p:blipFill>
          <p:spPr bwMode="auto">
            <a:xfrm>
              <a:off x="531019" y="6127639"/>
              <a:ext cx="1269206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80" t="32253" r="34631"/>
            <a:stretch/>
          </p:blipFill>
          <p:spPr bwMode="auto">
            <a:xfrm>
              <a:off x="385762" y="6367463"/>
              <a:ext cx="141287" cy="289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14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88105" y="6021081"/>
            <a:ext cx="11361512" cy="274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pic>
        <p:nvPicPr>
          <p:cNvPr id="4" name="Picture 3" descr="C:\Users\Nicole\Desktop\nmc\freelance\Viewpoint\[Graphics]\Viewpoint-logo-blu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296" y="6266128"/>
            <a:ext cx="1638081" cy="3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494824" y="6212359"/>
            <a:ext cx="9188544" cy="504888"/>
            <a:chOff x="385762" y="6127639"/>
            <a:chExt cx="9680577" cy="531924"/>
          </a:xfrm>
        </p:grpSpPr>
        <p:pic>
          <p:nvPicPr>
            <p:cNvPr id="7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875" y="6127639"/>
              <a:ext cx="4208464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50"/>
            <a:stretch/>
          </p:blipFill>
          <p:spPr bwMode="auto">
            <a:xfrm>
              <a:off x="1814512" y="6127639"/>
              <a:ext cx="4033838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64" r="4377"/>
            <a:stretch/>
          </p:blipFill>
          <p:spPr bwMode="auto">
            <a:xfrm>
              <a:off x="531019" y="6127639"/>
              <a:ext cx="1269206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80" t="32253" r="34631"/>
            <a:stretch/>
          </p:blipFill>
          <p:spPr bwMode="auto">
            <a:xfrm>
              <a:off x="385762" y="6367463"/>
              <a:ext cx="141287" cy="289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5">
            <a:alphaModFix amt="47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944" b="1"/>
          <a:stretch/>
        </p:blipFill>
        <p:spPr bwMode="auto">
          <a:xfrm>
            <a:off x="453902" y="875981"/>
            <a:ext cx="11288153" cy="494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425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Nicole\Desktop\nmc\freelance\Viewpoint\[Pictures]\_LH42897_v2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83" b="291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Nicole\Desktop\nmc\freelance\Viewpoint\[History]\Picture6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6"/>
          <a:stretch/>
        </p:blipFill>
        <p:spPr bwMode="auto">
          <a:xfrm>
            <a:off x="0" y="0"/>
            <a:ext cx="949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40762" y="638492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AD7B85F4-DF67-488C-9BBC-D841F5CB3E66}" type="datetimeFigureOut">
              <a:rPr lang="en-US" smtClean="0"/>
              <a:pPr/>
              <a:t>21/10/2016</a:t>
            </a:fld>
            <a:endParaRPr lang="en-US"/>
          </a:p>
        </p:txBody>
      </p:sp>
      <p:pic>
        <p:nvPicPr>
          <p:cNvPr id="6" name="Picture 5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rgbClr val="FFFFF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0088" y="1901599"/>
            <a:ext cx="3484866" cy="765572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990088"/>
            <a:ext cx="4937760" cy="1883664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0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Nicole\Desktop\nmc\freelance\Viewpoint\[Pictures]\_LH42812_v2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79" b="10625"/>
          <a:stretch/>
        </p:blipFill>
        <p:spPr bwMode="auto">
          <a:xfrm>
            <a:off x="0" y="0"/>
            <a:ext cx="12192000" cy="68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Nicole\Desktop\nmc\freelance\Viewpoint\[History]\Picture6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6"/>
          <a:stretch/>
        </p:blipFill>
        <p:spPr bwMode="auto">
          <a:xfrm>
            <a:off x="0" y="0"/>
            <a:ext cx="949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40762" y="638492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AD7B85F4-DF67-488C-9BBC-D841F5CB3E66}" type="datetimeFigureOut">
              <a:rPr lang="en-US" smtClean="0"/>
              <a:pPr/>
              <a:t>21/10/2016</a:t>
            </a:fld>
            <a:endParaRPr lang="en-US"/>
          </a:p>
        </p:txBody>
      </p:sp>
      <p:pic>
        <p:nvPicPr>
          <p:cNvPr id="6" name="Picture 5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rgbClr val="FFFFF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0088" y="1901599"/>
            <a:ext cx="3484866" cy="765572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990088"/>
            <a:ext cx="4937760" cy="2798064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Nicole\Desktop\nmc\freelance\Viewpoint\[Pictures]\_LH42129_v2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Nicole\Desktop\nmc\freelance\Viewpoint\[History]\Picture6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6"/>
          <a:stretch/>
        </p:blipFill>
        <p:spPr bwMode="auto">
          <a:xfrm>
            <a:off x="0" y="0"/>
            <a:ext cx="949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40762" y="638492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AD7B85F4-DF67-488C-9BBC-D841F5CB3E66}" type="datetimeFigureOut">
              <a:rPr lang="en-US" smtClean="0"/>
              <a:pPr/>
              <a:t>21/10/2016</a:t>
            </a:fld>
            <a:endParaRPr lang="en-US"/>
          </a:p>
        </p:txBody>
      </p:sp>
      <p:pic>
        <p:nvPicPr>
          <p:cNvPr id="6" name="Picture 5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rgbClr val="FFFFF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0088" y="1901599"/>
            <a:ext cx="3484866" cy="765572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990088"/>
            <a:ext cx="4937760" cy="1883664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12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61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13267" y="-1"/>
            <a:ext cx="10972800" cy="876775"/>
          </a:xfrm>
        </p:spPr>
        <p:txBody>
          <a:bodyPr anchor="ctr">
            <a:normAutofit/>
          </a:bodyPr>
          <a:lstStyle>
            <a:lvl1pPr marL="0" indent="0">
              <a:buNone/>
              <a:defRPr sz="3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</a:t>
            </a:r>
            <a:endParaRPr lang="en-US" dirty="0"/>
          </a:p>
        </p:txBody>
      </p:sp>
      <p:sp>
        <p:nvSpPr>
          <p:cNvPr id="29" name="Chart Placeholder 28"/>
          <p:cNvSpPr>
            <a:spLocks noGrp="1"/>
          </p:cNvSpPr>
          <p:nvPr>
            <p:ph type="chart" sz="quarter" idx="11"/>
          </p:nvPr>
        </p:nvSpPr>
        <p:spPr>
          <a:xfrm>
            <a:off x="388105" y="1275551"/>
            <a:ext cx="5199895" cy="4454690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30" name="Chart Placeholder 28"/>
          <p:cNvSpPr>
            <a:spLocks noGrp="1"/>
          </p:cNvSpPr>
          <p:nvPr>
            <p:ph type="chart" sz="quarter" idx="12"/>
          </p:nvPr>
        </p:nvSpPr>
        <p:spPr>
          <a:xfrm>
            <a:off x="6497743" y="1275551"/>
            <a:ext cx="5199895" cy="4454690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6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80" y="0"/>
            <a:ext cx="10972800" cy="876774"/>
          </a:xfrm>
        </p:spPr>
        <p:txBody>
          <a:bodyPr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876774"/>
            <a:ext cx="12192000" cy="359833"/>
          </a:xfrm>
          <a:prstGeom prst="rect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2617" y="1149393"/>
            <a:ext cx="322729" cy="278214"/>
          </a:xfrm>
          <a:prstGeom prst="triangle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13679" y="876774"/>
            <a:ext cx="11435937" cy="35983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2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876774"/>
            <a:ext cx="12192000" cy="359833"/>
          </a:xfrm>
          <a:prstGeom prst="rect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8105" y="1552574"/>
            <a:ext cx="11361512" cy="43487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79" y="-1"/>
            <a:ext cx="11435937" cy="876775"/>
          </a:xfrm>
        </p:spPr>
        <p:txBody>
          <a:bodyPr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02617" y="1149393"/>
            <a:ext cx="322729" cy="278214"/>
          </a:xfrm>
          <a:prstGeom prst="triangle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13679" y="876774"/>
            <a:ext cx="11435937" cy="35983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35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8105" y="1320800"/>
            <a:ext cx="11361512" cy="4580537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79" y="-1"/>
            <a:ext cx="11435937" cy="876775"/>
          </a:xfrm>
        </p:spPr>
        <p:txBody>
          <a:bodyPr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2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876774"/>
            <a:ext cx="12192000" cy="359833"/>
          </a:xfrm>
          <a:prstGeom prst="rect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79" y="-1"/>
            <a:ext cx="11435937" cy="876775"/>
          </a:xfrm>
        </p:spPr>
        <p:txBody>
          <a:bodyPr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02617" y="1149393"/>
            <a:ext cx="322729" cy="278214"/>
          </a:xfrm>
          <a:prstGeom prst="triangle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13679" y="876774"/>
            <a:ext cx="11435937" cy="35983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403225" y="1552575"/>
            <a:ext cx="11237913" cy="4348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5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876774"/>
            <a:ext cx="12192000" cy="359833"/>
          </a:xfrm>
          <a:prstGeom prst="rect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79" y="-1"/>
            <a:ext cx="11435937" cy="876775"/>
          </a:xfrm>
        </p:spPr>
        <p:txBody>
          <a:bodyPr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02617" y="1149393"/>
            <a:ext cx="322729" cy="278214"/>
          </a:xfrm>
          <a:prstGeom prst="triangle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13679" y="876774"/>
            <a:ext cx="11435937" cy="35983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5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79" y="-1"/>
            <a:ext cx="11435937" cy="876775"/>
          </a:xfrm>
        </p:spPr>
        <p:txBody>
          <a:bodyPr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91068" y="3893491"/>
            <a:ext cx="5771131" cy="597672"/>
          </a:xfrm>
          <a:prstGeom prst="rect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646992" y="3893491"/>
            <a:ext cx="2102627" cy="597672"/>
          </a:xfrm>
          <a:prstGeom prst="rect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91068" y="5068957"/>
            <a:ext cx="5771131" cy="597672"/>
          </a:xfrm>
          <a:prstGeom prst="rect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646992" y="5068957"/>
            <a:ext cx="2102627" cy="597672"/>
          </a:xfrm>
          <a:prstGeom prst="rect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91588" y="5068957"/>
            <a:ext cx="3121441" cy="597672"/>
          </a:xfrm>
          <a:prstGeom prst="rect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91588" y="3893491"/>
            <a:ext cx="3121441" cy="597672"/>
          </a:xfrm>
          <a:prstGeom prst="rect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91588" y="4471285"/>
            <a:ext cx="3121441" cy="597672"/>
          </a:xfrm>
          <a:prstGeom prst="rect">
            <a:avLst/>
          </a:prstGeom>
          <a:solidFill>
            <a:srgbClr val="EEEC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3691068" y="4471285"/>
            <a:ext cx="5771131" cy="59767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46993" y="4471285"/>
            <a:ext cx="2102627" cy="597672"/>
          </a:xfrm>
          <a:prstGeom prst="rect">
            <a:avLst/>
          </a:prstGeom>
          <a:solidFill>
            <a:srgbClr val="EEEC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83618" y="2702951"/>
            <a:ext cx="970497" cy="3331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1602096" y="2553861"/>
            <a:ext cx="970497" cy="4806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2720573" y="2404773"/>
            <a:ext cx="970497" cy="62972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3848416" y="2205993"/>
            <a:ext cx="970497" cy="82851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4970484" y="1758732"/>
            <a:ext cx="970497" cy="127577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6278966" y="2868602"/>
            <a:ext cx="970497" cy="1756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397444" y="2711107"/>
            <a:ext cx="970497" cy="33155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8515921" y="2553860"/>
            <a:ext cx="970497" cy="4887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9643762" y="2404775"/>
            <a:ext cx="970497" cy="63788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10765832" y="1576514"/>
            <a:ext cx="970497" cy="146614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 userDrawn="1"/>
        </p:nvSpPr>
        <p:spPr>
          <a:xfrm>
            <a:off x="5073116" y="1735175"/>
            <a:ext cx="3012241" cy="353937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r>
              <a:rPr lang="en-US" sz="1500" spc="-200" dirty="0" smtClean="0">
                <a:solidFill>
                  <a:srgbClr val="FFFFFF"/>
                </a:solidFill>
              </a:rPr>
              <a:t>$135M</a:t>
            </a:r>
            <a:endParaRPr lang="en-US" sz="1500" spc="-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9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hart Placeholder 28"/>
          <p:cNvSpPr>
            <a:spLocks noGrp="1"/>
          </p:cNvSpPr>
          <p:nvPr>
            <p:ph type="chart" sz="quarter" idx="11"/>
          </p:nvPr>
        </p:nvSpPr>
        <p:spPr>
          <a:xfrm>
            <a:off x="388105" y="1352551"/>
            <a:ext cx="3685749" cy="4408170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30" name="Chart Placeholder 28"/>
          <p:cNvSpPr>
            <a:spLocks noGrp="1"/>
          </p:cNvSpPr>
          <p:nvPr>
            <p:ph type="chart" sz="quarter" idx="12"/>
          </p:nvPr>
        </p:nvSpPr>
        <p:spPr>
          <a:xfrm>
            <a:off x="4234095" y="1352551"/>
            <a:ext cx="3685749" cy="4408170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31" name="Chart Placeholder 28"/>
          <p:cNvSpPr>
            <a:spLocks noGrp="1"/>
          </p:cNvSpPr>
          <p:nvPr>
            <p:ph type="chart" sz="quarter" idx="13"/>
          </p:nvPr>
        </p:nvSpPr>
        <p:spPr>
          <a:xfrm>
            <a:off x="8080083" y="1352551"/>
            <a:ext cx="3685749" cy="4408170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13267" y="0"/>
            <a:ext cx="10972800" cy="876300"/>
          </a:xfrm>
        </p:spPr>
        <p:txBody>
          <a:bodyPr anchor="ctr">
            <a:normAutofit/>
          </a:bodyPr>
          <a:lstStyle>
            <a:lvl1pPr marL="0" indent="0">
              <a:buNone/>
              <a:defRPr sz="3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7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hart Placeholder 28"/>
          <p:cNvSpPr>
            <a:spLocks noGrp="1"/>
          </p:cNvSpPr>
          <p:nvPr>
            <p:ph type="chart" sz="quarter" idx="11"/>
          </p:nvPr>
        </p:nvSpPr>
        <p:spPr>
          <a:xfrm>
            <a:off x="388105" y="1590675"/>
            <a:ext cx="3685749" cy="417004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30" name="Chart Placeholder 28"/>
          <p:cNvSpPr>
            <a:spLocks noGrp="1"/>
          </p:cNvSpPr>
          <p:nvPr>
            <p:ph type="chart" sz="quarter" idx="12"/>
          </p:nvPr>
        </p:nvSpPr>
        <p:spPr>
          <a:xfrm>
            <a:off x="4234095" y="1590675"/>
            <a:ext cx="3685749" cy="417004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31" name="Chart Placeholder 28"/>
          <p:cNvSpPr>
            <a:spLocks noGrp="1"/>
          </p:cNvSpPr>
          <p:nvPr>
            <p:ph type="chart" sz="quarter" idx="13"/>
          </p:nvPr>
        </p:nvSpPr>
        <p:spPr>
          <a:xfrm>
            <a:off x="8080083" y="1590675"/>
            <a:ext cx="3685749" cy="417004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13267" y="0"/>
            <a:ext cx="10972800" cy="876300"/>
          </a:xfrm>
        </p:spPr>
        <p:txBody>
          <a:bodyPr anchor="ctr">
            <a:normAutofit/>
          </a:bodyPr>
          <a:lstStyle>
            <a:lvl1pPr marL="0" indent="0">
              <a:buNone/>
              <a:defRPr sz="3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876774"/>
            <a:ext cx="12192000" cy="359833"/>
          </a:xfrm>
          <a:prstGeom prst="rect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02617" y="1149393"/>
            <a:ext cx="322729" cy="278214"/>
          </a:xfrm>
          <a:prstGeom prst="triangle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59"/>
          <p:cNvSpPr>
            <a:spLocks noGrp="1"/>
          </p:cNvSpPr>
          <p:nvPr>
            <p:ph sz="quarter" idx="14" hasCustomPrompt="1"/>
          </p:nvPr>
        </p:nvSpPr>
        <p:spPr>
          <a:xfrm>
            <a:off x="313679" y="876774"/>
            <a:ext cx="11435937" cy="35983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13267" y="0"/>
            <a:ext cx="10972800" cy="876300"/>
          </a:xfrm>
        </p:spPr>
        <p:txBody>
          <a:bodyPr anchor="ctr">
            <a:normAutofit/>
          </a:bodyPr>
          <a:lstStyle>
            <a:lvl1pPr marL="0" indent="0">
              <a:buNone/>
              <a:defRPr sz="3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876774"/>
            <a:ext cx="12192000" cy="359833"/>
          </a:xfrm>
          <a:prstGeom prst="rect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02617" y="1149393"/>
            <a:ext cx="322729" cy="278214"/>
          </a:xfrm>
          <a:prstGeom prst="triangle">
            <a:avLst/>
          </a:prstGeom>
          <a:pattFill prst="wdUpDiag">
            <a:fgClr>
              <a:srgbClr val="CBE0EB"/>
            </a:fgClr>
            <a:bgClr>
              <a:srgbClr val="E8E8E8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59"/>
          <p:cNvSpPr>
            <a:spLocks noGrp="1"/>
          </p:cNvSpPr>
          <p:nvPr>
            <p:ph sz="quarter" idx="14" hasCustomPrompt="1"/>
          </p:nvPr>
        </p:nvSpPr>
        <p:spPr>
          <a:xfrm>
            <a:off x="313679" y="876774"/>
            <a:ext cx="11435937" cy="35983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i="0" cap="all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04943" y="1747520"/>
            <a:ext cx="5594133" cy="4272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146088" y="1747520"/>
            <a:ext cx="5594133" cy="4272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1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24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88105" y="6021081"/>
            <a:ext cx="11361512" cy="274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105" y="1275550"/>
            <a:ext cx="11361511" cy="461042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12192000" cy="8767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Nicole\Desktop\nmc\freelance\Viewpoint\[Graphics]\Viewpoint-logo-blue.png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296" y="6266128"/>
            <a:ext cx="1638081" cy="3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494824" y="6212359"/>
            <a:ext cx="9188544" cy="504888"/>
            <a:chOff x="385762" y="6127639"/>
            <a:chExt cx="9680577" cy="531924"/>
          </a:xfrm>
        </p:grpSpPr>
        <p:pic>
          <p:nvPicPr>
            <p:cNvPr id="14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>
            <a:blip r:embed="rId2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875" y="6127639"/>
              <a:ext cx="4208464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2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50"/>
            <a:stretch/>
          </p:blipFill>
          <p:spPr bwMode="auto">
            <a:xfrm>
              <a:off x="1814512" y="6127639"/>
              <a:ext cx="4033838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2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64" r="4377"/>
            <a:stretch/>
          </p:blipFill>
          <p:spPr bwMode="auto">
            <a:xfrm>
              <a:off x="531019" y="6127639"/>
              <a:ext cx="1269206" cy="531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Users\Nicole\Desktop\nmc\freelance\Viewpoint\[Graphics]\Viewpoint-bottom-logo-blue.png"/>
            <p:cNvPicPr>
              <a:picLocks noChangeAspect="1" noChangeArrowheads="1"/>
            </p:cNvPicPr>
            <p:nvPr userDrawn="1"/>
          </p:nvPicPr>
          <p:blipFill rotWithShape="1">
            <a:blip r:embed="rId2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80" t="32253" r="34631"/>
            <a:stretch/>
          </p:blipFill>
          <p:spPr bwMode="auto">
            <a:xfrm>
              <a:off x="385762" y="6367463"/>
              <a:ext cx="141287" cy="289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Isosceles Triangle 3"/>
          <p:cNvSpPr/>
          <p:nvPr userDrawn="1"/>
        </p:nvSpPr>
        <p:spPr>
          <a:xfrm rot="10800000">
            <a:off x="402617" y="776088"/>
            <a:ext cx="322729" cy="27821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679" y="-1"/>
            <a:ext cx="11435937" cy="87677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1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38" r:id="rId3"/>
    <p:sldLayoutId id="2147483737" r:id="rId4"/>
    <p:sldLayoutId id="2147483728" r:id="rId5"/>
    <p:sldLayoutId id="2147483729" r:id="rId6"/>
    <p:sldLayoutId id="2147483712" r:id="rId7"/>
    <p:sldLayoutId id="2147483730" r:id="rId8"/>
    <p:sldLayoutId id="2147483731" r:id="rId9"/>
    <p:sldLayoutId id="2147483716" r:id="rId10"/>
    <p:sldLayoutId id="2147483717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34" r:id="rId18"/>
    <p:sldLayoutId id="2147483735" r:id="rId19"/>
    <p:sldLayoutId id="2147483740" r:id="rId2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609585" rtl="0" eaLnBrk="1" latinLnBrk="0" hangingPunct="1">
        <a:spcBef>
          <a:spcPts val="16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914377" indent="-380990" algn="l" defTabSz="609585" rtl="0" eaLnBrk="1" latinLnBrk="0" hangingPunct="1">
        <a:spcBef>
          <a:spcPts val="533"/>
        </a:spcBef>
        <a:buFont typeface="Arial"/>
        <a:buChar char="–"/>
        <a:defRPr sz="2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447764" indent="-304792" algn="l" defTabSz="609585" rtl="0" eaLnBrk="1" latinLnBrk="0" hangingPunct="1">
        <a:spcBef>
          <a:spcPts val="533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904952" indent="-304792" algn="l" defTabSz="609585" rtl="0" eaLnBrk="1" latinLnBrk="0" hangingPunct="1">
        <a:spcBef>
          <a:spcPts val="533"/>
        </a:spcBef>
        <a:buFont typeface="Arial"/>
        <a:buChar char="–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362141" indent="-304792" algn="l" defTabSz="609585" rtl="0" eaLnBrk="1" latinLnBrk="0" hangingPunct="1">
        <a:spcBef>
          <a:spcPts val="533"/>
        </a:spcBef>
        <a:buFont typeface="Arial"/>
        <a:buChar char="»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9801"/>
            <a:ext cx="12192000" cy="4871108"/>
          </a:xfrm>
        </p:spPr>
        <p:txBody>
          <a:bodyPr>
            <a:normAutofit fontScale="90000"/>
          </a:bodyPr>
          <a:lstStyle/>
          <a:p>
            <a:pPr algn="l"/>
            <a:r>
              <a:rPr lang="en-GB" sz="5400" dirty="0" smtClean="0"/>
              <a:t>	PLACEMENT YEAR AT</a:t>
            </a:r>
            <a:br>
              <a:rPr lang="en-GB" sz="5400" dirty="0" smtClean="0"/>
            </a:br>
            <a:r>
              <a:rPr lang="en-GB" sz="5400" dirty="0" smtClean="0"/>
              <a:t/>
            </a:r>
            <a:br>
              <a:rPr lang="en-GB" sz="5400" dirty="0" smtClean="0"/>
            </a:br>
            <a:r>
              <a:rPr lang="en-GB" sz="5400" dirty="0" smtClean="0"/>
              <a:t/>
            </a:r>
            <a:br>
              <a:rPr lang="en-GB" sz="5400" dirty="0" smtClean="0"/>
            </a:br>
            <a:r>
              <a:rPr lang="en-GB" sz="5400" dirty="0"/>
              <a:t>	</a:t>
            </a: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											</a:t>
            </a:r>
            <a:b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GB" sz="5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											</a:t>
            </a:r>
            <a:r>
              <a:rPr lang="en-GB" sz="5400" dirty="0" smtClean="0">
                <a:solidFill>
                  <a:srgbClr val="FF0000"/>
                </a:solidFill>
              </a:rPr>
              <a:t>Stoyanov Kristiyan   </a:t>
            </a:r>
            <a:endParaRPr lang="en-GB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2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Enjoyed it a lot</a:t>
            </a:r>
          </a:p>
          <a:p>
            <a:r>
              <a:rPr lang="en-GB" dirty="0" smtClean="0"/>
              <a:t>Chance to see the “Real world”</a:t>
            </a:r>
          </a:p>
          <a:p>
            <a:r>
              <a:rPr lang="en-GB" dirty="0" smtClean="0"/>
              <a:t>Improved programming, analytical thinking, teamwork</a:t>
            </a:r>
          </a:p>
          <a:p>
            <a:r>
              <a:rPr lang="en-GB" dirty="0" smtClean="0"/>
              <a:t>Experience to work across the organisation </a:t>
            </a:r>
          </a:p>
          <a:p>
            <a:r>
              <a:rPr lang="en-GB" dirty="0" smtClean="0"/>
              <a:t>Exposure to QA, Support, Engineering, </a:t>
            </a:r>
            <a:r>
              <a:rPr lang="en-GB" dirty="0" err="1" smtClean="0"/>
              <a:t>DevOps</a:t>
            </a:r>
            <a:endParaRPr lang="en-GB" dirty="0" smtClean="0"/>
          </a:p>
          <a:p>
            <a:r>
              <a:rPr lang="en-GB" dirty="0" smtClean="0"/>
              <a:t>Established good friendships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achievements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8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looked like from pictures</a:t>
            </a:r>
            <a:endParaRPr lang="en-US" dirty="0"/>
          </a:p>
        </p:txBody>
      </p:sp>
      <p:pic>
        <p:nvPicPr>
          <p:cNvPr id="4" name="Picture 3" descr="Screen Shot 2016-10-15 at 20.26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1" y="1233713"/>
            <a:ext cx="6938818" cy="4608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Screen Shot 2016-10-15 at 20.26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74" y="2060285"/>
            <a:ext cx="4141833" cy="3312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091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support portal</a:t>
            </a:r>
            <a:endParaRPr lang="en-US" dirty="0"/>
          </a:p>
        </p:txBody>
      </p:sp>
      <p:pic>
        <p:nvPicPr>
          <p:cNvPr id="5" name="Picture 4" descr="ssss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79" y="1245810"/>
            <a:ext cx="11435937" cy="47102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717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User interface on home page</a:t>
            </a:r>
            <a:endParaRPr lang="en-US" dirty="0"/>
          </a:p>
        </p:txBody>
      </p:sp>
      <p:pic>
        <p:nvPicPr>
          <p:cNvPr id="4" name="Picture 3" descr="oldU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4" y="1112762"/>
            <a:ext cx="11454189" cy="4753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32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user interface home page</a:t>
            </a:r>
            <a:endParaRPr lang="en-US" dirty="0"/>
          </a:p>
        </p:txBody>
      </p:sp>
      <p:pic>
        <p:nvPicPr>
          <p:cNvPr id="4" name="Picture 3" descr="SupportPortalReportEvid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1185334"/>
            <a:ext cx="11314187" cy="4753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07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OLD USER INTERFACE – CONTAINER TABLE</a:t>
            </a:r>
            <a:endParaRPr lang="en-GB" dirty="0"/>
          </a:p>
        </p:txBody>
      </p:sp>
      <p:pic>
        <p:nvPicPr>
          <p:cNvPr id="4" name="Picture 3" descr="Screen Shot 2016-02-11 at 11.21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1088572"/>
            <a:ext cx="11272761" cy="4813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036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updated user interface – container results</a:t>
            </a:r>
            <a:endParaRPr lang="en-GB" dirty="0"/>
          </a:p>
        </p:txBody>
      </p:sp>
      <p:pic>
        <p:nvPicPr>
          <p:cNvPr id="3" name="Picture 2" descr="Screen Shot 2016-02-11 at 13.34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4" y="1136952"/>
            <a:ext cx="11236476" cy="4798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21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wORKFLOW</a:t>
            </a:r>
            <a:r>
              <a:rPr lang="en-US" dirty="0" smtClean="0"/>
              <a:t> FUNCTIONALITY </a:t>
            </a:r>
            <a:endParaRPr lang="en-US" dirty="0"/>
          </a:p>
        </p:txBody>
      </p:sp>
      <p:pic>
        <p:nvPicPr>
          <p:cNvPr id="3" name="Picture 2" descr="WorkflowEvid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7" y="1064381"/>
            <a:ext cx="11394922" cy="4862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39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wORKFLOW</a:t>
            </a:r>
            <a:r>
              <a:rPr lang="en-US" dirty="0"/>
              <a:t> FUNCTIONALITY </a:t>
            </a:r>
          </a:p>
        </p:txBody>
      </p:sp>
      <p:pic>
        <p:nvPicPr>
          <p:cNvPr id="3" name="Picture 2" descr="workflowEvidance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7" y="1064381"/>
            <a:ext cx="11407020" cy="4871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83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wORKFLOW</a:t>
            </a:r>
            <a:r>
              <a:rPr lang="en-US" dirty="0"/>
              <a:t> FUNCTIONALITY </a:t>
            </a:r>
            <a:endParaRPr lang="en-US" dirty="0" smtClean="0"/>
          </a:p>
        </p:txBody>
      </p:sp>
      <p:pic>
        <p:nvPicPr>
          <p:cNvPr id="3" name="Picture 2" descr="workflowChangeEvid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5" y="1112761"/>
            <a:ext cx="11139714" cy="4841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936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procedure </a:t>
            </a:r>
            <a:endParaRPr lang="en-US" dirty="0"/>
          </a:p>
        </p:txBody>
      </p:sp>
      <p:pic>
        <p:nvPicPr>
          <p:cNvPr id="4" name="Picture 3" descr="Int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78" y="1142869"/>
            <a:ext cx="11346131" cy="4798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94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wORKFLOW</a:t>
            </a:r>
            <a:r>
              <a:rPr lang="en-US" dirty="0"/>
              <a:t> </a:t>
            </a:r>
            <a:r>
              <a:rPr lang="en-US" dirty="0" smtClean="0"/>
              <a:t>FUNCTIONALITY</a:t>
            </a:r>
            <a:endParaRPr lang="en-US" dirty="0"/>
          </a:p>
        </p:txBody>
      </p:sp>
      <p:pic>
        <p:nvPicPr>
          <p:cNvPr id="3" name="Picture 2" descr="WorkflowUpdatedSucc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6" y="1093695"/>
            <a:ext cx="11314269" cy="4832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418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wORKFLOW</a:t>
            </a:r>
            <a:r>
              <a:rPr lang="en-US" dirty="0"/>
              <a:t> </a:t>
            </a:r>
            <a:r>
              <a:rPr lang="en-US" dirty="0" smtClean="0"/>
              <a:t>FUNCTIONALITY</a:t>
            </a:r>
          </a:p>
        </p:txBody>
      </p:sp>
      <p:pic>
        <p:nvPicPr>
          <p:cNvPr id="3" name="Picture 2" descr="WorkflowUpd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7" y="1178360"/>
            <a:ext cx="11419114" cy="4796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565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 </a:t>
            </a:r>
            <a:r>
              <a:rPr lang="en-US" dirty="0" err="1" smtClean="0"/>
              <a:t>Svcs</a:t>
            </a:r>
            <a:r>
              <a:rPr lang="en-US" dirty="0" smtClean="0"/>
              <a:t> – my own project</a:t>
            </a:r>
            <a:endParaRPr lang="en-US" dirty="0"/>
          </a:p>
        </p:txBody>
      </p:sp>
      <p:pic>
        <p:nvPicPr>
          <p:cNvPr id="3" name="Picture 2" descr="SourceTreeBranch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8" y="1028095"/>
            <a:ext cx="10184190" cy="4930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29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Svcs</a:t>
            </a:r>
            <a:r>
              <a:rPr lang="en-US" dirty="0" smtClean="0"/>
              <a:t> – </a:t>
            </a:r>
            <a:r>
              <a:rPr lang="en-US" dirty="0" err="1" smtClean="0"/>
              <a:t>bim</a:t>
            </a:r>
            <a:r>
              <a:rPr lang="en-US" dirty="0" smtClean="0"/>
              <a:t> team</a:t>
            </a:r>
            <a:endParaRPr lang="en-US" dirty="0"/>
          </a:p>
        </p:txBody>
      </p:sp>
      <p:pic>
        <p:nvPicPr>
          <p:cNvPr id="3" name="Picture 2" descr="Source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8" y="1221619"/>
            <a:ext cx="11236477" cy="4590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999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TFS KANBAN BOARD</a:t>
            </a:r>
            <a:endParaRPr lang="en-US" dirty="0"/>
          </a:p>
        </p:txBody>
      </p:sp>
      <p:pic>
        <p:nvPicPr>
          <p:cNvPr id="4" name="Picture 3" descr="kanbanGreyTe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90" y="1270000"/>
            <a:ext cx="11055048" cy="4644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84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looked like from pictures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05" y="1050635"/>
            <a:ext cx="4171373" cy="4860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46" y="1050635"/>
            <a:ext cx="4610099" cy="4860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6045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looked like from pictures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193799"/>
            <a:ext cx="8439727" cy="47450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427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looked like from pictures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6" y="1131454"/>
            <a:ext cx="3536372" cy="4779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182" y="958273"/>
            <a:ext cx="7512434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990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looked like from pictures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27" y="1096818"/>
            <a:ext cx="5143500" cy="4906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08 at 19.16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27" y="1246909"/>
            <a:ext cx="6279048" cy="4571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673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looked like from pictures</a:t>
            </a:r>
            <a:endParaRPr lang="en-US" dirty="0"/>
          </a:p>
        </p:txBody>
      </p:sp>
      <p:pic>
        <p:nvPicPr>
          <p:cNvPr id="4" name="Picture 3" descr="PaulMurphyFeed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" y="1270000"/>
            <a:ext cx="7689273" cy="4451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67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procedure</a:t>
            </a:r>
            <a:endParaRPr lang="en-US" dirty="0"/>
          </a:p>
        </p:txBody>
      </p:sp>
      <p:pic>
        <p:nvPicPr>
          <p:cNvPr id="4" name="Picture 3" descr="Succ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78" y="1197429"/>
            <a:ext cx="11334035" cy="4729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3434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pic>
        <p:nvPicPr>
          <p:cNvPr id="2050" name="Picture 2" descr="https://www.inmar.com/PublishingImages/Question%20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64" y="1112476"/>
            <a:ext cx="4686403" cy="436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70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Company culture</a:t>
            </a:r>
          </a:p>
          <a:p>
            <a:r>
              <a:rPr lang="en-GB" dirty="0" smtClean="0"/>
              <a:t>Personal role &amp; work carried out </a:t>
            </a:r>
          </a:p>
          <a:p>
            <a:r>
              <a:rPr lang="en-GB" dirty="0" smtClean="0"/>
              <a:t>Achievements</a:t>
            </a:r>
          </a:p>
          <a:p>
            <a:r>
              <a:rPr lang="en-GB" dirty="0" smtClean="0"/>
              <a:t>How did it look like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55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Brief history of Viewpoint Construction Software</a:t>
            </a:r>
          </a:p>
          <a:p>
            <a:r>
              <a:rPr lang="en-GB" dirty="0" err="1" smtClean="0"/>
              <a:t>VfP</a:t>
            </a:r>
            <a:r>
              <a:rPr lang="en-GB" dirty="0"/>
              <a:t> </a:t>
            </a:r>
            <a:r>
              <a:rPr lang="en-GB" dirty="0" smtClean="0"/>
              <a:t>– Viewpoint for Projects</a:t>
            </a:r>
          </a:p>
          <a:p>
            <a:r>
              <a:rPr lang="en-GB" dirty="0" smtClean="0"/>
              <a:t>VF – Viewpoint  Field View</a:t>
            </a:r>
          </a:p>
          <a:p>
            <a:r>
              <a:rPr lang="en-GB" dirty="0" smtClean="0"/>
              <a:t>Headquarters - EMEA, Oregon, 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480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Company culture</a:t>
            </a:r>
            <a:endParaRPr lang="en-GB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88105" y="1320800"/>
            <a:ext cx="11361512" cy="4580537"/>
          </a:xfrm>
          <a:prstGeom prst="rect">
            <a:avLst/>
          </a:prstGeom>
        </p:spPr>
        <p:txBody>
          <a:bodyPr/>
          <a:lstStyle>
            <a:lvl1pPr marL="304792" indent="-304792" algn="l" defTabSz="609585" rtl="0" eaLnBrk="1" latinLnBrk="0" hangingPunct="1">
              <a:spcBef>
                <a:spcPts val="16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377" indent="-380990" algn="l" defTabSz="609585" rtl="0" eaLnBrk="1" latinLnBrk="0" hangingPunct="1">
              <a:spcBef>
                <a:spcPts val="533"/>
              </a:spcBef>
              <a:buFont typeface="Arial"/>
              <a:buChar char="–"/>
              <a:defRPr sz="2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47764" indent="-304792" algn="l" defTabSz="609585" rtl="0" eaLnBrk="1" latinLnBrk="0" hangingPunct="1">
              <a:spcBef>
                <a:spcPts val="533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904952" indent="-304792" algn="l" defTabSz="609585" rtl="0" eaLnBrk="1" latinLnBrk="0" hangingPunct="1">
              <a:spcBef>
                <a:spcPts val="533"/>
              </a:spcBef>
              <a:buFont typeface="Arial"/>
              <a:buChar char="–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362141" indent="-304792" algn="l" defTabSz="609585" rtl="0" eaLnBrk="1" latinLnBrk="0" hangingPunct="1">
              <a:spcBef>
                <a:spcPts val="533"/>
              </a:spcBef>
              <a:buFont typeface="Arial"/>
              <a:buChar char="»"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 smtClean="0"/>
              <a:t>SaaS</a:t>
            </a:r>
            <a:r>
              <a:rPr lang="en-GB" dirty="0" smtClean="0"/>
              <a:t> - Business oriented</a:t>
            </a:r>
          </a:p>
          <a:p>
            <a:r>
              <a:rPr lang="en-GB" dirty="0" smtClean="0"/>
              <a:t>Agile/</a:t>
            </a:r>
            <a:r>
              <a:rPr lang="en-GB" dirty="0" err="1" smtClean="0"/>
              <a:t>Kanban</a:t>
            </a:r>
            <a:r>
              <a:rPr lang="en-GB" dirty="0" smtClean="0"/>
              <a:t> Software Development </a:t>
            </a:r>
          </a:p>
          <a:p>
            <a:r>
              <a:rPr lang="en-GB" dirty="0" smtClean="0"/>
              <a:t>Casual dress code </a:t>
            </a:r>
          </a:p>
          <a:p>
            <a:r>
              <a:rPr lang="en-GB" dirty="0" smtClean="0"/>
              <a:t>Friendly people</a:t>
            </a:r>
          </a:p>
          <a:p>
            <a:r>
              <a:rPr lang="en-GB" dirty="0" smtClean="0"/>
              <a:t>Various type of refreshments on site, pizza days, cake </a:t>
            </a:r>
            <a:r>
              <a:rPr lang="en-GB" dirty="0" err="1" smtClean="0"/>
              <a:t>fridays</a:t>
            </a:r>
            <a:r>
              <a:rPr lang="en-GB" dirty="0" smtClean="0"/>
              <a:t> etc.</a:t>
            </a:r>
          </a:p>
          <a:p>
            <a:pPr marL="0" indent="0">
              <a:buFont typeface="Arial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248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Software Engineering &amp; Development</a:t>
            </a:r>
          </a:p>
          <a:p>
            <a:r>
              <a:rPr lang="en-GB" dirty="0" smtClean="0"/>
              <a:t>Worked on internal project Customer Support Dashboard</a:t>
            </a:r>
          </a:p>
          <a:p>
            <a:r>
              <a:rPr lang="en-GB" dirty="0" smtClean="0"/>
              <a:t>Fixed several bugs on core product (</a:t>
            </a:r>
            <a:r>
              <a:rPr lang="en-GB" dirty="0" err="1" smtClean="0"/>
              <a:t>VfP</a:t>
            </a:r>
            <a:r>
              <a:rPr lang="en-GB" dirty="0" smtClean="0"/>
              <a:t>)</a:t>
            </a:r>
          </a:p>
          <a:p>
            <a:r>
              <a:rPr lang="en-GB" dirty="0" smtClean="0"/>
              <a:t>Found several bugs before release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 role &amp; work carried out </a:t>
            </a:r>
          </a:p>
        </p:txBody>
      </p:sp>
    </p:spTree>
    <p:extLst>
      <p:ext uri="{BB962C8B-B14F-4D97-AF65-F5344CB8AC3E}">
        <p14:creationId xmlns:p14="http://schemas.microsoft.com/office/powerpoint/2010/main" val="349648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016000"/>
            <a:ext cx="3910263" cy="163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19" y="2955472"/>
            <a:ext cx="3819072" cy="2395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692" y="1016000"/>
            <a:ext cx="3492499" cy="185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2774043"/>
            <a:ext cx="4470400" cy="123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382" y="1129091"/>
            <a:ext cx="3181047" cy="1295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00" y="4005943"/>
            <a:ext cx="3186200" cy="18669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477" y="4451163"/>
            <a:ext cx="3930952" cy="1421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30" y="2547257"/>
            <a:ext cx="3035904" cy="1279072"/>
          </a:xfrm>
          <a:prstGeom prst="rect">
            <a:avLst/>
          </a:prstGeom>
        </p:spPr>
      </p:pic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313679" y="-1"/>
            <a:ext cx="11435937" cy="876775"/>
          </a:xfrm>
        </p:spPr>
        <p:txBody>
          <a:bodyPr/>
          <a:lstStyle/>
          <a:p>
            <a:r>
              <a:rPr lang="en-US" dirty="0" smtClean="0"/>
              <a:t>Tools and technologies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9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technologies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9" y="1325638"/>
            <a:ext cx="29083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4" y="2081590"/>
            <a:ext cx="3292930" cy="1317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8761"/>
            <a:ext cx="4302881" cy="2201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476" y="608391"/>
            <a:ext cx="5104190" cy="2456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232" y="2478918"/>
            <a:ext cx="1818295" cy="1645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048" y="2478918"/>
            <a:ext cx="3398762" cy="20431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116" y="4830837"/>
            <a:ext cx="5518550" cy="1069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3355" y="1034746"/>
            <a:ext cx="1677311" cy="14441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4143" y="2703286"/>
            <a:ext cx="2267857" cy="18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9076"/>
      </p:ext>
    </p:extLst>
  </p:cSld>
  <p:clrMapOvr>
    <a:masterClrMapping/>
  </p:clrMapOvr>
</p:sld>
</file>

<file path=ppt/theme/theme1.xml><?xml version="1.0" encoding="utf-8"?>
<a:theme xmlns:a="http://schemas.openxmlformats.org/drawingml/2006/main" name="1_Viewpoint Investment_Theme">
  <a:themeElements>
    <a:clrScheme name="ViewPoint_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596"/>
      </a:accent1>
      <a:accent2>
        <a:srgbClr val="569BBE"/>
      </a:accent2>
      <a:accent3>
        <a:srgbClr val="A0CF67"/>
      </a:accent3>
      <a:accent4>
        <a:srgbClr val="FFD200"/>
      </a:accent4>
      <a:accent5>
        <a:srgbClr val="9FA1A4"/>
      </a:accent5>
      <a:accent6>
        <a:srgbClr val="E37F1C"/>
      </a:accent6>
      <a:hlink>
        <a:srgbClr val="562449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51F3B38DAC8545978EC4E4397ADC1C" ma:contentTypeVersion="6" ma:contentTypeDescription="Create a new document." ma:contentTypeScope="" ma:versionID="751999cefe336acc073ddc8dd33f6134">
  <xsd:schema xmlns:xsd="http://www.w3.org/2001/XMLSchema" xmlns:xs="http://www.w3.org/2001/XMLSchema" xmlns:p="http://schemas.microsoft.com/office/2006/metadata/properties" xmlns:ns2="aef53357-2f91-42fe-a695-05775c369efc" xmlns:ns3="a14497bb-9c6d-41c0-8b4a-2783c92e9a0f" targetNamespace="http://schemas.microsoft.com/office/2006/metadata/properties" ma:root="true" ma:fieldsID="7de3f7b380c47b28e5d8474a7aa4b352" ns2:_="" ns3:_="">
    <xsd:import namespace="aef53357-2f91-42fe-a695-05775c369efc"/>
    <xsd:import namespace="a14497bb-9c6d-41c0-8b4a-2783c92e9a0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f53357-2f91-42fe-a695-05775c369ef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497bb-9c6d-41c0-8b4a-2783c92e9a0f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Service Request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ef53357-2f91-42fe-a695-05775c369efc">
      <UserInfo>
        <DisplayName>Susan Heath</DisplayName>
        <AccountId>737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E3592D9-ADC3-4432-9264-E3BC75D95A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f53357-2f91-42fe-a695-05775c369efc"/>
    <ds:schemaRef ds:uri="a14497bb-9c6d-41c0-8b4a-2783c92e9a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AB174-3494-4F8B-B57F-0D8D509B02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E3323B-0E2A-4960-98F5-7E393ACF9D66}">
  <ds:schemaRefs>
    <ds:schemaRef ds:uri="http://schemas.microsoft.com/office/2006/metadata/properties"/>
    <ds:schemaRef ds:uri="http://www.w3.org/XML/1998/namespace"/>
    <ds:schemaRef ds:uri="a14497bb-9c6d-41c0-8b4a-2783c92e9a0f"/>
    <ds:schemaRef ds:uri="http://purl.org/dc/terms/"/>
    <ds:schemaRef ds:uri="http://purl.org/dc/elements/1.1/"/>
    <ds:schemaRef ds:uri="http://schemas.microsoft.com/office/2006/documentManagement/types"/>
    <ds:schemaRef ds:uri="aef53357-2f91-42fe-a695-05775c369efc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9962</TotalTime>
  <Words>236</Words>
  <Application>Microsoft Macintosh PowerPoint</Application>
  <PresentationFormat>Custom</PresentationFormat>
  <Paragraphs>56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1_Viewpoint Investment_Theme</vt:lpstr>
      <vt:lpstr> PLACEMENT YEAR AT                             Stoyanov Kristiyan   </vt:lpstr>
      <vt:lpstr>Application procedure </vt:lpstr>
      <vt:lpstr>Application procedure</vt:lpstr>
      <vt:lpstr>OVERVIEW</vt:lpstr>
      <vt:lpstr>Introduction</vt:lpstr>
      <vt:lpstr>PowerPoint Presentation</vt:lpstr>
      <vt:lpstr>Personal role &amp; work carried out </vt:lpstr>
      <vt:lpstr>Tools and technologies used</vt:lpstr>
      <vt:lpstr>Tools and technologies used</vt:lpstr>
      <vt:lpstr>achievements</vt:lpstr>
      <vt:lpstr>How it looked like from pictures</vt:lpstr>
      <vt:lpstr>Customer support portal</vt:lpstr>
      <vt:lpstr>OLD User interface on home page</vt:lpstr>
      <vt:lpstr>New user interface 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TFS KANBAN BOARD</vt:lpstr>
      <vt:lpstr>How it looked like from pictures</vt:lpstr>
      <vt:lpstr>How it looked like from pictures</vt:lpstr>
      <vt:lpstr>How it looked like from pictures</vt:lpstr>
      <vt:lpstr>How it looked like from pictures</vt:lpstr>
      <vt:lpstr>How it looked like from pictures</vt:lpstr>
      <vt:lpstr>Questions</vt:lpstr>
    </vt:vector>
  </TitlesOfParts>
  <Company>Viewpoint Construction Software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Viewpoint overview</dc:title>
  <dc:creator>Maury Plumlee</dc:creator>
  <cp:lastModifiedBy>Christiyan</cp:lastModifiedBy>
  <cp:revision>292</cp:revision>
  <dcterms:created xsi:type="dcterms:W3CDTF">2015-04-03T14:03:12Z</dcterms:created>
  <dcterms:modified xsi:type="dcterms:W3CDTF">2016-10-21T17:36:04Z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0x010100D251F3B38DAC8545978EC4E4397ADC1C</vt:lpwstr>
  </property>
</Properties>
</file>